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386" r:id="rId4"/>
    <p:sldId id="387" r:id="rId5"/>
    <p:sldId id="388" r:id="rId6"/>
    <p:sldId id="38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4" clrIdx="0">
    <p:extLst/>
  </p:cmAuthor>
  <p:cmAuthor id="2" name="Rosaria" initials="R" lastIdx="3" clrIdx="1">
    <p:extLst>
      <p:ext uri="{19B8F6BF-5375-455C-9EA6-DF929625EA0E}">
        <p15:presenceInfo xmlns:p15="http://schemas.microsoft.com/office/powerpoint/2012/main" userId="Rosaria" providerId="None"/>
      </p:ext>
    </p:extLst>
  </p:cmAuthor>
  <p:cmAuthor id="3" name="PC1" initials="PC" lastIdx="1" clrIdx="2">
    <p:extLst>
      <p:ext uri="{19B8F6BF-5375-455C-9EA6-DF929625EA0E}">
        <p15:presenceInfo xmlns:p15="http://schemas.microsoft.com/office/powerpoint/2012/main" userId="PC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197939"/>
    <a:srgbClr val="6CD464"/>
    <a:srgbClr val="F7BA41"/>
    <a:srgbClr val="000099"/>
    <a:srgbClr val="005BD3"/>
    <a:srgbClr val="A90000"/>
    <a:srgbClr val="2BAAE2"/>
    <a:srgbClr val="83BA2A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9" autoAdjust="0"/>
    <p:restoredTop sz="86401" autoAdjust="0"/>
  </p:normalViewPr>
  <p:slideViewPr>
    <p:cSldViewPr>
      <p:cViewPr varScale="1">
        <p:scale>
          <a:sx n="76" d="100"/>
          <a:sy n="76" d="100"/>
        </p:scale>
        <p:origin x="12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06/07/2018</a:t>
            </a:fld>
            <a:endParaRPr lang="en-US" altLang="it-IT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470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48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058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59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340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06/07/2018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5554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216456" y="609329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5559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5559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488064" y="667823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838522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771800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5703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>
              <a:latin typeface="Calibri" pitchFamily="34" charset="0"/>
            </a:endParaRPr>
          </a:p>
        </p:txBody>
      </p:sp>
      <p:grpSp>
        <p:nvGrpSpPr>
          <p:cNvPr id="15" name="Gruppo 9"/>
          <p:cNvGrpSpPr/>
          <p:nvPr userDrawn="1"/>
        </p:nvGrpSpPr>
        <p:grpSpPr>
          <a:xfrm>
            <a:off x="0" y="-8731"/>
            <a:ext cx="9144000" cy="1133475"/>
            <a:chOff x="0" y="-12700"/>
            <a:chExt cx="12217399" cy="1133475"/>
          </a:xfrm>
        </p:grpSpPr>
        <p:pic>
          <p:nvPicPr>
            <p:cNvPr id="16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/>
          <p:cNvSpPr/>
          <p:nvPr userDrawn="1"/>
        </p:nvSpPr>
        <p:spPr>
          <a:xfrm>
            <a:off x="216456" y="607506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3736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3736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1"/>
          <p:cNvSpPr txBox="1"/>
          <p:nvPr userDrawn="1"/>
        </p:nvSpPr>
        <p:spPr>
          <a:xfrm>
            <a:off x="488064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3" name="TextBox 19"/>
          <p:cNvSpPr txBox="1"/>
          <p:nvPr userDrawn="1"/>
        </p:nvSpPr>
        <p:spPr>
          <a:xfrm>
            <a:off x="4838522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24" name="TextBox 20"/>
          <p:cNvSpPr txBox="1"/>
          <p:nvPr userDrawn="1"/>
        </p:nvSpPr>
        <p:spPr>
          <a:xfrm>
            <a:off x="2771800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3880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2204566" y="2708920"/>
            <a:ext cx="46894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POR 2014-2020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Focus Depurazione</a:t>
            </a: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5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>
                <a:solidFill>
                  <a:schemeClr val="bg1"/>
                </a:solidFill>
                <a:latin typeface="Calibri" pitchFamily="34" charset="0"/>
              </a:rPr>
              <a:t> FOCUS SETTORE DEPURAZIONE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431A871-E32A-6546-8860-0E68AC3C4BCC}"/>
              </a:ext>
            </a:extLst>
          </p:cNvPr>
          <p:cNvSpPr txBox="1"/>
          <p:nvPr/>
        </p:nvSpPr>
        <p:spPr>
          <a:xfrm>
            <a:off x="486617" y="980728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Delibera di Giunta n. 34 del 8 febbraio 2018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la Regione ha approvato un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Programma Quadro Generale nel Settore della Depurazione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che individua gli interventi per la messa in conformità degli agglomerati in procedura di infrazione (n. 2004/2034 e n. 2014/2059), ai sensi della Direttiva 91/271/CEE.</a:t>
            </a:r>
          </a:p>
          <a:p>
            <a:pPr algn="just"/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N. Totale di interventi: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 138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dei quali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19 a valere sul PO FESR FSE 2014-2020</a:t>
            </a:r>
          </a:p>
          <a:p>
            <a:pPr algn="just"/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Fabbisogno finanziario complessivo: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195,7 M€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="" xmlns:a16="http://schemas.microsoft.com/office/drawing/2014/main" id="{C5309872-4740-E34E-91CE-C409D9816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745168"/>
              </p:ext>
            </p:extLst>
          </p:nvPr>
        </p:nvGraphicFramePr>
        <p:xfrm>
          <a:off x="488331" y="4027964"/>
          <a:ext cx="8279206" cy="19006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22940">
                  <a:extLst>
                    <a:ext uri="{9D8B030D-6E8A-4147-A177-3AD203B41FA5}">
                      <a16:colId xmlns="" xmlns:a16="http://schemas.microsoft.com/office/drawing/2014/main" val="226570082"/>
                    </a:ext>
                  </a:extLst>
                </a:gridCol>
                <a:gridCol w="5556266">
                  <a:extLst>
                    <a:ext uri="{9D8B030D-6E8A-4147-A177-3AD203B41FA5}">
                      <a16:colId xmlns="" xmlns:a16="http://schemas.microsoft.com/office/drawing/2014/main" val="1918936973"/>
                    </a:ext>
                  </a:extLst>
                </a:gridCol>
              </a:tblGrid>
              <a:tr h="519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Risorse Pubbliche disponibili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Fonte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47374696"/>
                  </a:ext>
                </a:extLst>
              </a:tr>
              <a:tr h="7573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148 M€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Delibera CIPE 26/2016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(Patto per lo Sviluppo della Calabria </a:t>
                      </a:r>
                      <a:r>
                        <a:rPr lang="it-IT" sz="1500" b="0" dirty="0">
                          <a:effectLst/>
                        </a:rPr>
                        <a:t>Dotazione totale </a:t>
                      </a: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Tematica “Servizio Idrico Integrato”</a:t>
                      </a:r>
                      <a:r>
                        <a:rPr lang="it-IT" sz="1500" dirty="0">
                          <a:effectLst/>
                        </a:rPr>
                        <a:t>)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3974332"/>
                  </a:ext>
                </a:extLst>
              </a:tr>
              <a:tr h="621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49 M€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POR FESR FSE 2014-2020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</a:rPr>
                        <a:t>(Azione 6.3.1)</a:t>
                      </a:r>
                      <a:endParaRPr lang="it-IT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82795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16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F31052B8-796B-E14A-BE0F-54655BD38FB3}"/>
              </a:ext>
            </a:extLst>
          </p:cNvPr>
          <p:cNvSpPr/>
          <p:nvPr/>
        </p:nvSpPr>
        <p:spPr>
          <a:xfrm>
            <a:off x="0" y="335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>
                <a:solidFill>
                  <a:schemeClr val="bg1"/>
                </a:solidFill>
                <a:latin typeface="Calibri" pitchFamily="34" charset="0"/>
              </a:rPr>
              <a:t> FOCUS SETTORE DEPURAZIONE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0C7BCA65-6449-744D-8E20-3EB07130F249}"/>
              </a:ext>
            </a:extLst>
          </p:cNvPr>
          <p:cNvSpPr txBox="1"/>
          <p:nvPr/>
        </p:nvSpPr>
        <p:spPr>
          <a:xfrm>
            <a:off x="107504" y="1124744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Regione, in adempimento all’impegno assunto nel precedente </a:t>
            </a:r>
            <a:r>
              <a:rPr lang="it-IT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CdS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ha predisposto una </a:t>
            </a:r>
            <a:r>
              <a:rPr lang="it-IT" sz="20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Banca dati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relativa alle informazioni sugli agglomerati in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procedura di infrazione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nel settore della depurazione, articolata in due sezioni: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“Sezione A - informazioni sulla procedura di infrazione”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che riporta le principali indicazioni sugli agglomerati e sulle motivazioni del deferimento.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“Sezione B - Aggiornamento informazioni a cura della Regione”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dedicata alle informazioni concernenti la programmazione degli interventi ed i cronoprogrammi di attuazione per la messa in conformità degli agglomerati stessi.</a:t>
            </a:r>
          </a:p>
          <a:p>
            <a:pPr lvl="1" algn="just"/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La Banca dati è raggiungibile al seguente link:</a:t>
            </a:r>
          </a:p>
          <a:p>
            <a:pPr lvl="1" algn="ctr"/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ctr"/>
            <a:r>
              <a:rPr lang="it-IT" b="1" i="1" dirty="0">
                <a:solidFill>
                  <a:srgbClr val="33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http://portale.regione.calabria.it/website/organizzazione/dipartimento2/subsite/banca_dati_depurazione</a:t>
            </a:r>
            <a:endParaRPr lang="it-IT" sz="1600" b="1" i="1" dirty="0">
              <a:solidFill>
                <a:srgbClr val="3366CC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9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A80B4BBF-9C3F-024F-9446-56EBB6FEE457}"/>
              </a:ext>
            </a:extLst>
          </p:cNvPr>
          <p:cNvSpPr txBox="1"/>
          <p:nvPr/>
        </p:nvSpPr>
        <p:spPr>
          <a:xfrm>
            <a:off x="251520" y="1052736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Predisposta la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Deliberazione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per la costituzione di una «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Unità Tecnico–Operativa»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di supporto alle strutture regionali per l’</a:t>
            </a:r>
            <a:r>
              <a:rPr lang="it-IT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attuazione degli interventi programmati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nonché per gli adempimenti legati al settore della depurazione, composta da: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 “Struttura Tecnica di supporto al Dipartimento “Presidenza” per lo svolgimento delle funzioni tecnico – amministrative nel settore fognario - depurativo”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operante presso il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Dipartimento “Presidenza”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 coordinata dal Dirigente Generale o dal Dirigente del Settore “Risorse Idriche”, cui compete il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governo del processo a livello centrale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Una Struttura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“Appalti servizi di ingegneria e lavori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”, per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l’espletamento delle procedure di gara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a livello centrale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mediante la costituzione di una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“SUA Depurazione”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della quale potranno avvalersi i </a:t>
            </a:r>
            <a:r>
              <a:rPr lang="it-IT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comuni beneficiari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coadiuvata altresì da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“INVITALIA”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, in qualità di Centrale di Committenza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per appalti di elevata complessità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F31052B8-796B-E14A-BE0F-54655BD38FB3}"/>
              </a:ext>
            </a:extLst>
          </p:cNvPr>
          <p:cNvSpPr/>
          <p:nvPr/>
        </p:nvSpPr>
        <p:spPr>
          <a:xfrm>
            <a:off x="0" y="335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800" b="1" dirty="0" smtClean="0">
                <a:solidFill>
                  <a:schemeClr val="bg1"/>
                </a:solidFill>
                <a:latin typeface="Calibri" pitchFamily="34" charset="0"/>
              </a:rPr>
              <a:t>RAFFORZAMENTO </a:t>
            </a:r>
            <a:r>
              <a:rPr lang="it-IT" sz="2800" b="1" dirty="0">
                <a:solidFill>
                  <a:schemeClr val="bg1"/>
                </a:solidFill>
                <a:latin typeface="Calibri" pitchFamily="34" charset="0"/>
              </a:rPr>
              <a:t>STRUTTURA </a:t>
            </a:r>
            <a:r>
              <a:rPr lang="it-IT" sz="2800" b="1" dirty="0" smtClean="0">
                <a:solidFill>
                  <a:schemeClr val="bg1"/>
                </a:solidFill>
                <a:latin typeface="Calibri" pitchFamily="34" charset="0"/>
              </a:rPr>
              <a:t>REGIONALE</a:t>
            </a:r>
            <a:endParaRPr lang="it-IT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8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AD38CFD-0704-4A42-B3E8-EFC661A8260C}"/>
              </a:ext>
            </a:extLst>
          </p:cNvPr>
          <p:cNvSpPr txBox="1"/>
          <p:nvPr/>
        </p:nvSpPr>
        <p:spPr>
          <a:xfrm>
            <a:off x="252000" y="1051200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Il modello organizzativo prefigurato prevede un supporto incisivo della </a:t>
            </a:r>
            <a:r>
              <a:rPr lang="it-IT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«SUA depurazione»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nei confronti dei beneficiari, con particolare riferimento allo svolgimento delle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procedure di gara per l’attuazione dei 138 interventi programmati,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consentendo di incidere in maniera significativa sia sulla conformità dei processi amministrativi (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riduzione dei casi di irregolarità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 sia sulla tempistica di attuazione delle operazioni. L’accesso alla SUA avverrà in maniera commisurata alla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complessità degli interventi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 quindi delle procedure di evidenza pubblica, nonché sulla base delle specifiche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capacità tecnico-organizzative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dei vari Comuni -Soggetti attuatori.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L’Unità Tecnica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garantirà altresì il supporto nei procedimenti amministrativi legati agli adempimenti normativi, con particolare riferimento alle attività di reporting (Es.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Questionario Urban Waste Water Treatment Directive UWWTD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della Direttiva 91/271/CEE)  ed all’aggiornamento della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Banca Dati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Regionale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sugli agglomerati in procedura di infrazione.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F31052B8-796B-E14A-BE0F-54655BD38FB3}"/>
              </a:ext>
            </a:extLst>
          </p:cNvPr>
          <p:cNvSpPr/>
          <p:nvPr/>
        </p:nvSpPr>
        <p:spPr>
          <a:xfrm>
            <a:off x="0" y="335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SUPPORTO APPALTI SERVIZI DI INGEGNERIA E LAVORI</a:t>
            </a:r>
            <a:endParaRPr 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1585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41577</TotalTime>
  <Words>460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Proxima Nova Rg</vt:lpstr>
      <vt:lpstr>Verdana</vt:lpstr>
      <vt:lpstr>Wingdings</vt:lpstr>
      <vt:lpstr>Slide per CdS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Francesco Oliverio</cp:lastModifiedBy>
  <cp:revision>732</cp:revision>
  <dcterms:created xsi:type="dcterms:W3CDTF">2016-01-29T10:58:29Z</dcterms:created>
  <dcterms:modified xsi:type="dcterms:W3CDTF">2018-07-06T10:13:48Z</dcterms:modified>
</cp:coreProperties>
</file>